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6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0851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c23af404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 still</a:t>
            </a:r>
            <a:endParaRPr/>
          </a:p>
        </p:txBody>
      </p:sp>
      <p:sp>
        <p:nvSpPr>
          <p:cNvPr id="168" name="Google Shape;168;g2ac23af404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cd7ebe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acd7ebe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Erin</a:t>
            </a: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c23af404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</a:t>
            </a:r>
            <a:endParaRPr/>
          </a:p>
        </p:txBody>
      </p:sp>
      <p:sp>
        <p:nvSpPr>
          <p:cNvPr id="202" name="Google Shape;202;g2ac23af404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c23af404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their training </a:t>
            </a:r>
            <a:endParaRPr/>
          </a:p>
        </p:txBody>
      </p:sp>
      <p:sp>
        <p:nvSpPr>
          <p:cNvPr id="213" name="Google Shape;213;g2ac23af404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c23af404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ac23af404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c23af40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Erin</a:t>
            </a:r>
            <a:endParaRPr/>
          </a:p>
        </p:txBody>
      </p:sp>
      <p:sp>
        <p:nvSpPr>
          <p:cNvPr id="228" name="Google Shape;228;g2ac23af40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d086a89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Unexciting place to work, no passion, how can you be proud?</a:t>
            </a:r>
            <a:endParaRPr/>
          </a:p>
        </p:txBody>
      </p:sp>
      <p:sp>
        <p:nvSpPr>
          <p:cNvPr id="239" name="Google Shape;239;g2ad086a89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c23af404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ac23af404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emphasize merging gap</a:t>
            </a: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d086a89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ad086a89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d086a8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 limits candidate pool bc applications are online</a:t>
            </a:r>
            <a:endParaRPr/>
          </a:p>
        </p:txBody>
      </p:sp>
      <p:sp>
        <p:nvSpPr>
          <p:cNvPr id="265" name="Google Shape;265;g2ad086a8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c23af404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employees do not have access to tech to fulfill what is expected.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Lack of tech needs creates a lack of professionalism to advance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task of educating all employees on tech is daunting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Companies have trouble “forcing” employees to change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ac23af404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c23af404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</a:t>
            </a:r>
            <a:endParaRPr/>
          </a:p>
        </p:txBody>
      </p:sp>
      <p:sp>
        <p:nvSpPr>
          <p:cNvPr id="280" name="Google Shape;280;g2ac23af404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d086a89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Chaotic workplace, cleaning supplies and paper and open boxes in the workspace</a:t>
            </a:r>
            <a:endParaRPr/>
          </a:p>
        </p:txBody>
      </p:sp>
      <p:sp>
        <p:nvSpPr>
          <p:cNvPr id="290" name="Google Shape;290;g2ad086a89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c23af404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ac23af404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cd7ebe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merging the job seeker to the job provider</a:t>
            </a:r>
            <a:endParaRPr/>
          </a:p>
        </p:txBody>
      </p:sp>
      <p:sp>
        <p:nvSpPr>
          <p:cNvPr id="305" name="Google Shape;305;g2acd7ebe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</a:t>
            </a:r>
            <a:endParaRPr/>
          </a:p>
        </p:txBody>
      </p:sp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c23af40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ac23af40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d086a8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ad086a8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c23af404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person interviews with most companies, a few phone interviews with elkhart companies like lippert and thor motor coach.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ac23af404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c23af40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ac23af40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c23af404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ac23af404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47406" y="305990"/>
            <a:ext cx="8481019" cy="627501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64559" y="6590770"/>
            <a:ext cx="3211135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NOTRE DAME DESIGN RESEARCH //</a:t>
            </a:r>
            <a:r>
              <a:rPr lang="en-US" sz="7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BUSINESS   Walker McGuire Schilling</a:t>
            </a:r>
            <a:endParaRPr sz="700" b="0" i="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" name="Google Shape;12;p1"/>
          <p:cNvCxnSpPr/>
          <p:nvPr/>
        </p:nvCxnSpPr>
        <p:spPr>
          <a:xfrm>
            <a:off x="-24005" y="111874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jYWnTkWihJ9gvqXv0Ee6wBlCrFpt7Ou/view" TargetMode="External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WZyzuwyw8Y-l7ffnIE1TGq7-BdfjEfQ_/view" TargetMode="External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hyperlink" Target="https://drive.google.com/file/d/1hsxR2DBQ_RA7HT94BEXVfHfwJXC1dimb/view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t="5768" b="5759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347406" y="305990"/>
            <a:ext cx="8481019" cy="6275011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366915" y="5383849"/>
            <a:ext cx="5786670" cy="97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UNIVERSITY OF NOTRE DAME // Design Research Practices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Sam Walker, Erin McGuire, Christopher Schilling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November 14, 2017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353403" y="2390127"/>
            <a:ext cx="6158928" cy="1709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CITY OF SOUTH BEND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INCLUSIVE TECHNOLOGY RESOURCE CENTER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RESEARCH INSIGHTS // BUSINESS TEAM</a:t>
            </a:r>
            <a:endParaRPr/>
          </a:p>
        </p:txBody>
      </p:sp>
      <p:pic>
        <p:nvPicPr>
          <p:cNvPr id="90" name="Google Shape;90;p13" descr="cyberse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411" y="2454526"/>
            <a:ext cx="922967" cy="92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813600" y="6653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INSIGHT ORGANIZATION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2" name="Google Shape;172;p22" title="Timelaps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525" y="1420350"/>
            <a:ext cx="6596950" cy="4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813600" y="6653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INSIGHT ORGANIZATION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t="20021" b="3561"/>
          <a:stretch/>
        </p:blipFill>
        <p:spPr>
          <a:xfrm>
            <a:off x="607500" y="1636350"/>
            <a:ext cx="7929276" cy="424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 descr="computer coaching.jpg"/>
          <p:cNvPicPr preferRelativeResize="0"/>
          <p:nvPr/>
        </p:nvPicPr>
        <p:blipFill rotWithShape="1">
          <a:blip r:embed="rId3">
            <a:alphaModFix/>
          </a:blip>
          <a:srcRect l="950" r="-950"/>
          <a:stretch/>
        </p:blipFill>
        <p:spPr>
          <a:xfrm>
            <a:off x="0" y="-1"/>
            <a:ext cx="102897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/>
          <p:nvPr/>
        </p:nvSpPr>
        <p:spPr>
          <a:xfrm>
            <a:off x="347406" y="305990"/>
            <a:ext cx="8481019" cy="6275011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1309200" y="1888650"/>
            <a:ext cx="6431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IT CAN BE A STRUGGLE TO FIND CANDIDATES FOR A SENIOR LEVEL BECAUSE THEY LACK EFFECTIVE EMAIL COMMUNICATION SKILLS. IT’S AWKWARD TO BE HONEST AND SEPARATE TIME TO TEACH THEM.</a:t>
            </a:r>
            <a:endParaRPr/>
          </a:p>
        </p:txBody>
      </p:sp>
      <p:pic>
        <p:nvPicPr>
          <p:cNvPr id="187" name="Google Shape;187;p24" descr="yello-quotation-marks-hi.png"/>
          <p:cNvPicPr preferRelativeResize="0"/>
          <p:nvPr/>
        </p:nvPicPr>
        <p:blipFill rotWithShape="1">
          <a:blip r:embed="rId4">
            <a:alphaModFix/>
          </a:blip>
          <a:srcRect r="50189"/>
          <a:stretch/>
        </p:blipFill>
        <p:spPr>
          <a:xfrm>
            <a:off x="348380" y="1556188"/>
            <a:ext cx="1253736" cy="95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 descr="yello-quotation-marks-hi.png"/>
          <p:cNvPicPr preferRelativeResize="0"/>
          <p:nvPr/>
        </p:nvPicPr>
        <p:blipFill rotWithShape="1">
          <a:blip r:embed="rId4">
            <a:alphaModFix/>
          </a:blip>
          <a:srcRect l="49036"/>
          <a:stretch/>
        </p:blipFill>
        <p:spPr>
          <a:xfrm>
            <a:off x="7546239" y="3861778"/>
            <a:ext cx="1282751" cy="9507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3581675" y="4659900"/>
            <a:ext cx="3625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VINCE</a:t>
            </a:r>
            <a:r>
              <a:rPr lang="en-US" sz="1400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45, </a:t>
            </a:r>
            <a:r>
              <a:rPr lang="en-US" sz="1400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 LIPPERT COMPONENTS</a:t>
            </a:r>
            <a:endParaRPr sz="1400" i="1">
              <a:solidFill>
                <a:srgbClr val="EBC6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0" y="6402900"/>
            <a:ext cx="73455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Startup Stock Photos</a:t>
            </a:r>
            <a:endParaRPr sz="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720900" y="1749875"/>
            <a:ext cx="7902000" cy="46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 can be threatening;  need to hide if you feel less than tech savvy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“We usually just assume people know all of the basic tech skills ”     - Patrick, 25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Fearful of appearing vulnerable, non tech savvy upper management set a tone of devaluing tech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Entry levels were going to supervisors for simple questions, but could have Google searched if tech  tools were  promoted</a:t>
            </a:r>
            <a:endParaRPr sz="1000" i="1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“I would like them to not be afraid of using the internet, but we get stuck in our world”    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 - James, 40</a:t>
            </a:r>
            <a:endParaRPr sz="1000" i="1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“Management  just ordered them laptops, they don't have a specific space, but they at least have a laptop”  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  - Sandra, 35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Disconnects between management and employees often lead to technology breakdowns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	“"We don’t tell them to [check their emails often] but if they can get into the HRS system we have emails for them"  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- Bonnie, 60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Supervisors promote a “if it ain’t broke, don’t fix it” mentality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 	“So this is bad. They are attached to those clipboards, which is a habit we are trying to break”     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- James, 40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BC618"/>
                </a:solidFill>
                <a:latin typeface="Lato Black"/>
                <a:ea typeface="Lato Black"/>
                <a:cs typeface="Lato Black"/>
                <a:sym typeface="Lato Black"/>
              </a:rPr>
              <a:t>IMPLICATION: </a:t>
            </a: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Reframe the way tech averse managers perceive tech in the workplace</a:t>
            </a:r>
            <a:endParaRPr sz="12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1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0" i="1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1475689" y="825371"/>
            <a:ext cx="6117851" cy="45719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631282" y="476027"/>
            <a:ext cx="8986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0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01</a:t>
            </a:r>
            <a:endParaRPr sz="4600" b="0" i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409529" y="851550"/>
            <a:ext cx="739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Perception that if you’re not tech savvy, there’s a fundamental personality flaw</a:t>
            </a:r>
            <a:endParaRPr sz="1600" b="0" i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1402777" y="593250"/>
            <a:ext cx="10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 descr="5610c3465f45d.image.jpg"/>
          <p:cNvPicPr preferRelativeResize="0"/>
          <p:nvPr/>
        </p:nvPicPr>
        <p:blipFill rotWithShape="1">
          <a:blip r:embed="rId3">
            <a:alphaModFix/>
          </a:blip>
          <a:srcRect l="32668"/>
          <a:stretch/>
        </p:blipFill>
        <p:spPr>
          <a:xfrm>
            <a:off x="-10775" y="-794055"/>
            <a:ext cx="9197350" cy="802525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/>
          <p:nvPr/>
        </p:nvSpPr>
        <p:spPr>
          <a:xfrm>
            <a:off x="347406" y="30599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1385407" y="2310629"/>
            <a:ext cx="63732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WE DO ON THE JOB TRAINING. IT’S NICE IF THEY HAVE EXPERIENCE BUT IT ALSO MEANS THEY HAVE HABITS THAT WE DO NOT LIKE.</a:t>
            </a:r>
            <a:endParaRPr/>
          </a:p>
        </p:txBody>
      </p:sp>
      <p:pic>
        <p:nvPicPr>
          <p:cNvPr id="207" name="Google Shape;207;p26" descr="yello-quotation-marks-hi.png"/>
          <p:cNvPicPr preferRelativeResize="0"/>
          <p:nvPr/>
        </p:nvPicPr>
        <p:blipFill rotWithShape="1">
          <a:blip r:embed="rId4">
            <a:alphaModFix/>
          </a:blip>
          <a:srcRect r="50189"/>
          <a:stretch/>
        </p:blipFill>
        <p:spPr>
          <a:xfrm>
            <a:off x="348380" y="1860988"/>
            <a:ext cx="1253736" cy="95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 descr="yello-quotation-marks-hi.png"/>
          <p:cNvPicPr preferRelativeResize="0"/>
          <p:nvPr/>
        </p:nvPicPr>
        <p:blipFill rotWithShape="1">
          <a:blip r:embed="rId4">
            <a:alphaModFix/>
          </a:blip>
          <a:srcRect l="49036"/>
          <a:stretch/>
        </p:blipFill>
        <p:spPr>
          <a:xfrm>
            <a:off x="7546239" y="3709378"/>
            <a:ext cx="1282751" cy="95072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3581674" y="4126500"/>
            <a:ext cx="30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JAMES</a:t>
            </a:r>
            <a:r>
              <a:rPr lang="en-US" sz="1400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40, </a:t>
            </a:r>
            <a:r>
              <a:rPr lang="en-US" sz="1400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SPI </a:t>
            </a:r>
            <a:endParaRPr sz="1400" i="1">
              <a:solidFill>
                <a:srgbClr val="EBC6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-10775" y="6581100"/>
            <a:ext cx="73455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South Bend Tribune</a:t>
            </a:r>
            <a:endParaRPr sz="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l="1058" t="7540" b="7548"/>
          <a:stretch/>
        </p:blipFill>
        <p:spPr>
          <a:xfrm>
            <a:off x="0" y="368843"/>
            <a:ext cx="9143999" cy="612030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0" y="6581100"/>
            <a:ext cx="7345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/>
        </p:nvSpPr>
        <p:spPr>
          <a:xfrm>
            <a:off x="838800" y="1807675"/>
            <a:ext cx="7729200" cy="4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From experience, businesses no longer trust outside training  resources credibility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“In 08/09, Indiana tried to handle this issue, but it wasn’t implemented well and employers looked at these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programs dubiously”   – Vince, 45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Failing to see enough return on investment, employers stopped utilizing offsite  resources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“There are 2 or 3 online plastics training offerings, but it was expense- about $30,000/year- and we didn’t feel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it was worth it” – James, 40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“They cancelled them, but I really loved the computer classes, I got to level 3!” – Kim, 36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Employers resort to “band-aid” fixes in daily work/ tech gaps because they feel  entry levels don’t use enough tech for outside training offerings to address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“We don’t have a training center for our entry level employees, so we train on the job more informally during the day”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                   – Chad, 43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EBC618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BC618"/>
                </a:solidFill>
                <a:latin typeface="Lato Black"/>
                <a:ea typeface="Lato Black"/>
                <a:cs typeface="Lato Black"/>
                <a:sym typeface="Lato Black"/>
              </a:rPr>
              <a:t>IMPLICATION: </a:t>
            </a: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Promote tech training as a solution to workday inefficiency as firms are in the business of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XYZ, not the business of job tech training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1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1475689" y="825371"/>
            <a:ext cx="61179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631282" y="476027"/>
            <a:ext cx="898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0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</a:t>
            </a:r>
            <a:r>
              <a:rPr lang="en-US" sz="4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2</a:t>
            </a:r>
            <a:endParaRPr sz="4600" b="0" i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1409529" y="851550"/>
            <a:ext cx="734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Perception that offsite resources can’t offer what onsite training can</a:t>
            </a:r>
            <a:endParaRPr sz="1600" b="0" i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1402777" y="593250"/>
            <a:ext cx="10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 descr="Screen Shot 2017-11-13 at 3.01.12 PM.png"/>
          <p:cNvPicPr preferRelativeResize="0"/>
          <p:nvPr/>
        </p:nvPicPr>
        <p:blipFill rotWithShape="1">
          <a:blip r:embed="rId3">
            <a:alphaModFix/>
          </a:blip>
          <a:srcRect b="24437"/>
          <a:stretch/>
        </p:blipFill>
        <p:spPr>
          <a:xfrm>
            <a:off x="-150950" y="-251650"/>
            <a:ext cx="9477699" cy="71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/>
          <p:nvPr/>
        </p:nvSpPr>
        <p:spPr>
          <a:xfrm>
            <a:off x="347406" y="30599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1461607" y="2463029"/>
            <a:ext cx="63732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THE YOUNGER GENERATION… THEY COULDN’T GET OFF WORK FOR A BIRTHDAY PARTY, SO THEY QUIT</a:t>
            </a:r>
            <a:endParaRPr/>
          </a:p>
        </p:txBody>
      </p:sp>
      <p:pic>
        <p:nvPicPr>
          <p:cNvPr id="233" name="Google Shape;233;p29" descr="yello-quotation-marks-hi.png"/>
          <p:cNvPicPr preferRelativeResize="0"/>
          <p:nvPr/>
        </p:nvPicPr>
        <p:blipFill rotWithShape="1">
          <a:blip r:embed="rId4">
            <a:alphaModFix/>
          </a:blip>
          <a:srcRect r="50189"/>
          <a:stretch/>
        </p:blipFill>
        <p:spPr>
          <a:xfrm>
            <a:off x="348380" y="1860988"/>
            <a:ext cx="1253736" cy="95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 descr="yello-quotation-marks-hi.png"/>
          <p:cNvPicPr preferRelativeResize="0"/>
          <p:nvPr/>
        </p:nvPicPr>
        <p:blipFill rotWithShape="1">
          <a:blip r:embed="rId4">
            <a:alphaModFix/>
          </a:blip>
          <a:srcRect l="49036"/>
          <a:stretch/>
        </p:blipFill>
        <p:spPr>
          <a:xfrm>
            <a:off x="7393839" y="3709378"/>
            <a:ext cx="1282751" cy="95072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3581674" y="3974100"/>
            <a:ext cx="30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BONNIE</a:t>
            </a:r>
            <a:r>
              <a:rPr lang="en-US" sz="1400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60, </a:t>
            </a:r>
            <a:r>
              <a:rPr lang="en-US" sz="1400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ELKHART PLASTICS</a:t>
            </a:r>
            <a:endParaRPr sz="1400" i="1">
              <a:solidFill>
                <a:srgbClr val="EBC6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0" y="6581100"/>
            <a:ext cx="7345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Instagram: West.SB</a:t>
            </a:r>
            <a:endParaRPr sz="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l="3797" r="3797"/>
          <a:stretch/>
        </p:blipFill>
        <p:spPr>
          <a:xfrm>
            <a:off x="-81275" y="0"/>
            <a:ext cx="9949575" cy="65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0" y="6581100"/>
            <a:ext cx="7345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/>
        </p:nvSpPr>
        <p:spPr>
          <a:xfrm>
            <a:off x="838800" y="1502875"/>
            <a:ext cx="7747500" cy="5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HR expects managers to know when employees are ready for promotion, yet their skills often go unnoticed </a:t>
            </a:r>
            <a:r>
              <a:rPr lang="en-US" sz="10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0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“We are hoping that it’s (internal promotion) happening at the manager level, but after an internal career fair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we found a few current employees that were way overqualified for their current job” – Lisa, 42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Lack of training opportunities and awareness around promotion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 	“We had partnered with an outside class before, but didn’t see much improvement, but I think if we were more serious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about it then it would have done more”      –  Sandra, 35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Employees struggle to take advantage of opportunities while employers assume lack of motivation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“I’m sending someone to Ivy Tech right now to do a work program… we pay for him to go and he’s just not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doing the work”   - Bonnie, 60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“Internal promotion goes back to division of our more entry level positions who don’t think about asking for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opportunities.  You have people in more professional roles who ask the important question”  – Sandra, 35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6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is little room for passion/pride for one’s job  in a robotic work environment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“Our goal is consistency, having a process and doing it the same over and over again. That’s how we win the game” 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   – James, 40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BC618"/>
                </a:solidFill>
                <a:latin typeface="Lato Black"/>
                <a:ea typeface="Lato Black"/>
                <a:cs typeface="Lato Black"/>
                <a:sym typeface="Lato Black"/>
              </a:rPr>
              <a:t>IMPLICATION: </a:t>
            </a: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an element of fulfillment by explaining job paths/promotion levels as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employees are hired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If employees are satisfied with the investment in their careers, there would be better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job performance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402777" y="593250"/>
            <a:ext cx="10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475689" y="825371"/>
            <a:ext cx="61179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631282" y="476027"/>
            <a:ext cx="898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0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</a:t>
            </a:r>
            <a:r>
              <a:rPr lang="en-US" sz="4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3</a:t>
            </a:r>
            <a:endParaRPr sz="4600" b="0" i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1409525" y="851550"/>
            <a:ext cx="72945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Entry level positions are neglected and investment in the employee is insufficient</a:t>
            </a:r>
            <a:endParaRPr sz="1600" b="0" i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909076" y="1059832"/>
            <a:ext cx="6789080" cy="45719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13599" y="665377"/>
            <a:ext cx="34075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GOALS &amp; CHALLENGES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38800" y="1655275"/>
            <a:ext cx="7343100" cy="4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BC618"/>
                </a:solidFill>
                <a:latin typeface="Lato Black"/>
                <a:ea typeface="Lato Black"/>
                <a:cs typeface="Lato Black"/>
                <a:sym typeface="Lato Black"/>
              </a:rPr>
              <a:t>RESEARCH GOALS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 the greatest challenges in workforce tech readiness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Explore the way employers currently assess tech readiness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Discover the tech needs of South Bend small business entrepreneurs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Investigate potential for internal workforce development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-US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 skills businesses are looking for/want/currently have in their employees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 where tech roles open up for greater opportunity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BC618"/>
                </a:solidFill>
                <a:latin typeface="Lato Black"/>
                <a:ea typeface="Lato Black"/>
                <a:cs typeface="Lato Black"/>
                <a:sym typeface="Lato Black"/>
              </a:rPr>
              <a:t>PRIMARY CHALLENGES</a:t>
            </a:r>
            <a:endParaRPr>
              <a:solidFill>
                <a:srgbClr val="EBC618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Effectively merge the gap between job seekers and job providers by increasing  job force readiness </a:t>
            </a:r>
            <a:endParaRPr sz="15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BC618"/>
                </a:solidFill>
                <a:latin typeface="Lato Black"/>
                <a:ea typeface="Lato Black"/>
                <a:cs typeface="Lato Black"/>
                <a:sym typeface="Lato Black"/>
              </a:rPr>
              <a:t>GUIDING PRINCIPLES</a:t>
            </a:r>
            <a:endParaRPr>
              <a:solidFill>
                <a:srgbClr val="EBC618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Seeing employment from the hiring perspective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t="5845" b="5854"/>
          <a:stretch/>
        </p:blipFill>
        <p:spPr>
          <a:xfrm>
            <a:off x="-1158150" y="14550"/>
            <a:ext cx="1035554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/>
          <p:nvPr/>
        </p:nvSpPr>
        <p:spPr>
          <a:xfrm>
            <a:off x="347406" y="30599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1233000" y="2426950"/>
            <a:ext cx="6575700" cy="28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ONE OF THE HIRING CHALLENGES IS THAT WHEN WE EXTEND AN OFFER, THE APPLICANT NEEDS TO ELECTRONICALLY INITIATE PRE-EMPLOYMENT CHECKS</a:t>
            </a:r>
            <a:endParaRPr sz="2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9" name="Google Shape;259;p32" descr="yello-quotation-marks-hi.png"/>
          <p:cNvPicPr preferRelativeResize="0"/>
          <p:nvPr/>
        </p:nvPicPr>
        <p:blipFill rotWithShape="1">
          <a:blip r:embed="rId4">
            <a:alphaModFix/>
          </a:blip>
          <a:srcRect r="50189"/>
          <a:stretch/>
        </p:blipFill>
        <p:spPr>
          <a:xfrm>
            <a:off x="348380" y="1860988"/>
            <a:ext cx="1253736" cy="95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 descr="yello-quotation-marks-hi.png"/>
          <p:cNvPicPr preferRelativeResize="0"/>
          <p:nvPr/>
        </p:nvPicPr>
        <p:blipFill rotWithShape="1">
          <a:blip r:embed="rId4">
            <a:alphaModFix/>
          </a:blip>
          <a:srcRect l="49036"/>
          <a:stretch/>
        </p:blipFill>
        <p:spPr>
          <a:xfrm>
            <a:off x="7241439" y="4014178"/>
            <a:ext cx="1282751" cy="95072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3581674" y="4736100"/>
            <a:ext cx="30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LISA</a:t>
            </a:r>
            <a:r>
              <a:rPr lang="en-US" sz="1400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42, ND FOOD SERVICE HR</a:t>
            </a:r>
            <a:endParaRPr sz="1400" i="1">
              <a:solidFill>
                <a:srgbClr val="EBC6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0" y="6581100"/>
            <a:ext cx="7345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>
                <a:latin typeface="Lato"/>
                <a:ea typeface="Lato"/>
                <a:cs typeface="Lato"/>
                <a:sym typeface="Lato"/>
              </a:rPr>
              <a:t>Pexels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t="12069" b="12069"/>
          <a:stretch/>
        </p:blipFill>
        <p:spPr>
          <a:xfrm>
            <a:off x="0" y="410664"/>
            <a:ext cx="9144000" cy="605566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0" y="6581100"/>
            <a:ext cx="7345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/>
        </p:nvSpPr>
        <p:spPr>
          <a:xfrm>
            <a:off x="838800" y="1655275"/>
            <a:ext cx="7637100" cy="4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Entry level employees are not given proper tech access, so cannot fulfill new electronic expectations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“The University as a whole is directing communication electronically, but our department is not in front of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computers often and we have to reset their net IDs to reactivate their emails” – Lisa, 42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 discomfort creates a general unprofessionalism that prevents entry levels from being promoted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 	“Not knowing how to create a good resume  is the biggest thing we see and that precludes them from even getting an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interview” – Vince, 45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is a desire to teach tech to enhance employees’ skills, but are unable to define needs/ logistics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“A lot of our workforce has never needed to use much tech, so we don’t know how to give them tech basics that would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apply to what they do” – Matthew, 40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Companies lack power to enforce tech for fear of losing employees who are resistant to implementation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1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 	“</a:t>
            </a:r>
            <a:r>
              <a:rPr lang="en-US" sz="100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"We  have one guy who's been here for a long, long time and he's the customer service/purchasing order guy and he's</a:t>
            </a:r>
            <a:endParaRPr sz="1000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1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probably one of the most stubborn when it comes to letting go of the paper, but we need him"    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– James, 40</a:t>
            </a:r>
            <a:endParaRPr sz="1000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EBC618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BC618"/>
                </a:solidFill>
                <a:latin typeface="Lato Black"/>
                <a:ea typeface="Lato Black"/>
                <a:cs typeface="Lato Black"/>
                <a:sym typeface="Lato Black"/>
              </a:rPr>
              <a:t>IMPLICATION: </a:t>
            </a: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Introduce platforms that employers can use to appropriately and comfortably enforce tech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in any industry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Enhance employee’s personal development by increasing confidence in tech</a:t>
            </a:r>
            <a:endParaRPr sz="12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1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100" b="0" i="1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1402777" y="593250"/>
            <a:ext cx="10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1475689" y="825371"/>
            <a:ext cx="61179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631282" y="476027"/>
            <a:ext cx="898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0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</a:t>
            </a:r>
            <a:r>
              <a:rPr lang="en-US" sz="4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4</a:t>
            </a:r>
            <a:endParaRPr sz="4600" b="0" i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1409525" y="851550"/>
            <a:ext cx="61179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Perception that in a non tech role, there are no tech needs</a:t>
            </a:r>
            <a:endParaRPr sz="1600" b="0" i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 descr="pexels-photo-59001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3975" y="14550"/>
            <a:ext cx="10355548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3" name="Google Shape;283;p35"/>
          <p:cNvSpPr/>
          <p:nvPr/>
        </p:nvSpPr>
        <p:spPr>
          <a:xfrm>
            <a:off x="347406" y="305990"/>
            <a:ext cx="8481000" cy="62751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1614007" y="2310629"/>
            <a:ext cx="63732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YEAH WE COULD BE MORE SPECIFIC, WE DON’T NEED ALL OF THESE SKILLS FOR THAT ROLE. WE NEED TO IMPROVE THE LANGUAGE.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35" descr="yello-quotation-marks-hi.png"/>
          <p:cNvPicPr preferRelativeResize="0"/>
          <p:nvPr/>
        </p:nvPicPr>
        <p:blipFill rotWithShape="1">
          <a:blip r:embed="rId4">
            <a:alphaModFix/>
          </a:blip>
          <a:srcRect r="50189"/>
          <a:stretch/>
        </p:blipFill>
        <p:spPr>
          <a:xfrm>
            <a:off x="348380" y="1860988"/>
            <a:ext cx="1253736" cy="95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 descr="yello-quotation-marks-hi.png"/>
          <p:cNvPicPr preferRelativeResize="0"/>
          <p:nvPr/>
        </p:nvPicPr>
        <p:blipFill rotWithShape="1">
          <a:blip r:embed="rId4">
            <a:alphaModFix/>
          </a:blip>
          <a:srcRect l="49036"/>
          <a:stretch/>
        </p:blipFill>
        <p:spPr>
          <a:xfrm>
            <a:off x="7546239" y="3709378"/>
            <a:ext cx="1282751" cy="95072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3581674" y="4126500"/>
            <a:ext cx="30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PATRICK</a:t>
            </a:r>
            <a:r>
              <a:rPr lang="en-US" sz="1400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25, </a:t>
            </a:r>
            <a:r>
              <a:rPr lang="en-US" sz="1400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>
                <a:solidFill>
                  <a:srgbClr val="EBC618"/>
                </a:solidFill>
                <a:latin typeface="Lato"/>
                <a:ea typeface="Lato"/>
                <a:cs typeface="Lato"/>
                <a:sym typeface="Lato"/>
              </a:rPr>
              <a:t>ENFOCUS </a:t>
            </a:r>
            <a:endParaRPr sz="1400" i="1">
              <a:solidFill>
                <a:srgbClr val="EBC6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6"/>
          <p:cNvPicPr preferRelativeResize="0"/>
          <p:nvPr/>
        </p:nvPicPr>
        <p:blipFill rotWithShape="1">
          <a:blip r:embed="rId3">
            <a:alphaModFix/>
          </a:blip>
          <a:srcRect t="5848" b="9520"/>
          <a:stretch/>
        </p:blipFill>
        <p:spPr>
          <a:xfrm>
            <a:off x="0" y="410675"/>
            <a:ext cx="9491598" cy="602444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0" y="6581100"/>
            <a:ext cx="73455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/>
        </p:nvSpPr>
        <p:spPr>
          <a:xfrm>
            <a:off x="991200" y="1502875"/>
            <a:ext cx="7599600" cy="50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Vague understanding of tech prevents employers from attracting potential employees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-US" sz="100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"A college degree is not required for most of these positions, they just need the skillset"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”     – James, 40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Utilizing third party digital platforms  limits the candidate pool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“We have job postings on Facebook, LinkedIn, and Craigslist”    – Michael, 31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“I have no concept of how many people in this community we’re having trouble reaching because they can’t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 complete the online application”    – Matthew, 40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Defaults have become overused where they no longer even relate to desired skills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When looking over the application qualifications, James face was shocked by what he was reading and was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followed by “wow we need to update this”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The employers we spoke with did not have consistent means  to accurately define tech needs/literacy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hiring process hinders fulfillment of employment needs for both job seekers and providers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“I don’t know what I’m looking for, I guess any service job, a register maybe” – John, 47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000" i="1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“At this point, we’ll hire off the street and train them on the job”    – Bonnie, 60</a:t>
            </a: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i="1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BC618"/>
                </a:solidFill>
                <a:latin typeface="Lato Black"/>
                <a:ea typeface="Lato Black"/>
                <a:cs typeface="Lato Black"/>
                <a:sym typeface="Lato Black"/>
              </a:rPr>
              <a:t>IMPLICATION: </a:t>
            </a: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space for job  providers to define actual needs and for job seekers to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explore interests and abilities to form employment matches</a:t>
            </a:r>
            <a:endParaRPr sz="12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1402777" y="593250"/>
            <a:ext cx="10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1475689" y="825371"/>
            <a:ext cx="61179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631282" y="476027"/>
            <a:ext cx="898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0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</a:t>
            </a:r>
            <a:r>
              <a:rPr lang="en-US" sz="4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5</a:t>
            </a:r>
            <a:endParaRPr sz="4600" b="0" i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1409525" y="851550"/>
            <a:ext cx="75996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Perceptions create a disconnect between actual job needs and expected needs</a:t>
            </a:r>
            <a:endParaRPr sz="1600" b="0" i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 rotWithShape="1">
          <a:blip r:embed="rId3">
            <a:alphaModFix/>
          </a:blip>
          <a:srcRect t="1540" b="1540"/>
          <a:stretch/>
        </p:blipFill>
        <p:spPr>
          <a:xfrm>
            <a:off x="-293975" y="-91925"/>
            <a:ext cx="10355550" cy="6964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4865300" y="1214025"/>
            <a:ext cx="39231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Observed interactions between employees and technology at small to large businesses. Documented tech skills needed in routine activities throughout South Bend businesses.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909076" y="1059832"/>
            <a:ext cx="6789080" cy="45719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13599" y="665377"/>
            <a:ext cx="24929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METHODOLOGY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t="2276"/>
          <a:stretch/>
        </p:blipFill>
        <p:spPr>
          <a:xfrm>
            <a:off x="4980050" y="2482125"/>
            <a:ext cx="3693600" cy="36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10714"/>
          <a:stretch/>
        </p:blipFill>
        <p:spPr>
          <a:xfrm>
            <a:off x="-1" y="1494525"/>
            <a:ext cx="4469828" cy="536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4903850" y="6142575"/>
            <a:ext cx="12666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Chicory Cafe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3171300" y="1181750"/>
            <a:ext cx="1711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Elkhart Plastics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813599" y="665377"/>
            <a:ext cx="249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METHODOLOGY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5" name="Google Shape;115;p16" title="IMG_167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50" y="1105325"/>
            <a:ext cx="7936700" cy="54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4224475" y="487925"/>
            <a:ext cx="44622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Bonnie, Elkhart Plastics, discussing the process being observed as employees monitor production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375675" y="1326975"/>
            <a:ext cx="34452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James, SPI Industries, working through a card sort detailing the most important  skillsets of potential and current employees. The sort included both soft and technical skills along with softwares most utilized in daily operations.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909076" y="1059832"/>
            <a:ext cx="6789080" cy="45719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813599" y="665377"/>
            <a:ext cx="24929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METHODOLOGY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t="2534"/>
          <a:stretch/>
        </p:blipFill>
        <p:spPr>
          <a:xfrm>
            <a:off x="451875" y="3052100"/>
            <a:ext cx="4155250" cy="30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l="1931" t="2534" r="2939"/>
          <a:stretch/>
        </p:blipFill>
        <p:spPr>
          <a:xfrm>
            <a:off x="4616500" y="3052100"/>
            <a:ext cx="4155250" cy="30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4578325" y="1326975"/>
            <a:ext cx="39081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Lisa, ND HR,  being interviewed about  the recent ND Career Expo where applicants interviewed and were potentially given offers. This led to a discussion of “Crafting an Ideal Employee” with the aid of their  existing job applications.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724950" y="1316025"/>
            <a:ext cx="31233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Interview local companies across business sectors to gain a more comprehensive understanding of business tech needs.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813599" y="665377"/>
            <a:ext cx="249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METHODOLOGY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724825" y="2794650"/>
            <a:ext cx="3123300" cy="3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SPI Industries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Elkhart Plastics Inc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HR Consultant for Aux Ops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HR Food Service / HR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Food Service employees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ND Career Fair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Chicory Cafe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Cops and Doughnuts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Notre Dame HR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Lippert Components HR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Thor Motor Coach HR at the HQ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enFocus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Beacon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9" y="-2"/>
            <a:ext cx="514349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813600" y="6653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DATA COLLECTION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l="9271" r="2178" b="2095"/>
          <a:stretch/>
        </p:blipFill>
        <p:spPr>
          <a:xfrm>
            <a:off x="39800" y="1625150"/>
            <a:ext cx="3291100" cy="42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4">
            <a:alphaModFix/>
          </a:blip>
          <a:srcRect l="2384" r="13340" b="2742"/>
          <a:stretch/>
        </p:blipFill>
        <p:spPr>
          <a:xfrm>
            <a:off x="5865350" y="1635150"/>
            <a:ext cx="3291100" cy="42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5">
            <a:alphaModFix/>
          </a:blip>
          <a:srcRect l="38979" t="2391"/>
          <a:stretch/>
        </p:blipFill>
        <p:spPr>
          <a:xfrm>
            <a:off x="3464550" y="1630450"/>
            <a:ext cx="2202975" cy="42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3330900" y="657275"/>
            <a:ext cx="61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One on one ethnographic interviews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202250" y="5939375"/>
            <a:ext cx="89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Patrick, Enfocus				             Sandra, ND Aux Operations                                     Bonnie, Elkhart Plastics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813600" y="6653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DATA COLLECTION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53" name="Google Shape;153;p20" descr="IMG_6802.JPG"/>
          <p:cNvPicPr preferRelativeResize="0"/>
          <p:nvPr/>
        </p:nvPicPr>
        <p:blipFill rotWithShape="1">
          <a:blip r:embed="rId3">
            <a:alphaModFix/>
          </a:blip>
          <a:srcRect t="229"/>
          <a:stretch/>
        </p:blipFill>
        <p:spPr>
          <a:xfrm rot="-5400000">
            <a:off x="4282450" y="1850002"/>
            <a:ext cx="3768023" cy="501262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430800" y="6130425"/>
            <a:ext cx="33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https://drive.google.com/file/d/1hsxR2DBQ_RA7HT94BEXVfHfwJXC1dimb/view</a:t>
            </a:r>
            <a:endParaRPr sz="9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0" descr="Screen Shot 2017-11-13 at 2.56.56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50" y="1386801"/>
            <a:ext cx="7778900" cy="8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 descr="IMG_68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300" y="2424550"/>
            <a:ext cx="2060912" cy="365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909076" y="1059832"/>
            <a:ext cx="6789000" cy="45600"/>
          </a:xfrm>
          <a:prstGeom prst="rect">
            <a:avLst/>
          </a:prstGeom>
          <a:solidFill>
            <a:srgbClr val="EBC6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813600" y="665375"/>
            <a:ext cx="36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DATA COLLECTION</a:t>
            </a:r>
            <a:endParaRPr sz="2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7158"/>
          <a:stretch/>
        </p:blipFill>
        <p:spPr>
          <a:xfrm>
            <a:off x="0" y="4004601"/>
            <a:ext cx="9143999" cy="286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16527"/>
          <a:stretch/>
        </p:blipFill>
        <p:spPr>
          <a:xfrm>
            <a:off x="0" y="2123000"/>
            <a:ext cx="9144000" cy="169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45322"/>
          <a:stretch/>
        </p:blipFill>
        <p:spPr>
          <a:xfrm>
            <a:off x="10825" y="1057878"/>
            <a:ext cx="9144000" cy="8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Macintosh PowerPoint</Application>
  <PresentationFormat>On-screen Show (4:3)</PresentationFormat>
  <Paragraphs>208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Lato</vt:lpstr>
      <vt:lpstr>Lato Light</vt:lpstr>
      <vt:lpstr>Lato Black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Samantha Walker</cp:lastModifiedBy>
  <cp:revision>1</cp:revision>
  <dcterms:modified xsi:type="dcterms:W3CDTF">2019-04-14T23:47:36Z</dcterms:modified>
</cp:coreProperties>
</file>